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63" r:id="rId2"/>
    <p:sldId id="261" r:id="rId3"/>
    <p:sldId id="264" r:id="rId4"/>
    <p:sldId id="257" r:id="rId5"/>
    <p:sldId id="265" r:id="rId6"/>
    <p:sldId id="256" r:id="rId7"/>
    <p:sldId id="258" r:id="rId8"/>
    <p:sldId id="262" r:id="rId9"/>
    <p:sldId id="260" r:id="rId10"/>
    <p:sldId id="266"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18" autoAdjust="0"/>
    <p:restoredTop sz="94660"/>
  </p:normalViewPr>
  <p:slideViewPr>
    <p:cSldViewPr>
      <p:cViewPr varScale="1">
        <p:scale>
          <a:sx n="68" d="100"/>
          <a:sy n="68"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5B106E36-FD25-4E2D-B0AA-010F637433A0}" type="datetimeFigureOut">
              <a:rPr lang="ru-RU" smtClean="0"/>
              <a:pPr/>
              <a:t>03.04.2017</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725C68B6-61C2-468F-89AB-4B9F7531AA68}" type="slidenum">
              <a:rPr lang="ru-RU" smtClean="0"/>
              <a:pPr/>
              <a:t>‹#›</a:t>
            </a:fld>
            <a:endParaRPr lang="ru-RU"/>
          </a:p>
        </p:txBody>
      </p:sp>
    </p:spTree>
  </p:cSld>
  <p:clrMapOvr>
    <a:masterClrMapping/>
  </p:clrMapOvr>
  <p:transition>
    <p:whee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5B106E36-FD25-4E2D-B0AA-010F637433A0}" type="datetimeFigureOut">
              <a:rPr lang="ru-RU" smtClean="0"/>
              <a:pPr/>
              <a:t>03.04.2017</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hee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5B106E36-FD25-4E2D-B0AA-010F637433A0}" type="datetimeFigureOut">
              <a:rPr lang="ru-RU" smtClean="0"/>
              <a:pPr/>
              <a:t>03.04.2017</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725C68B6-61C2-468F-89AB-4B9F7531AA68}"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masterClrMapping/>
  </p:clrMapOvr>
  <p:transition>
    <p:whee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5B106E36-FD25-4E2D-B0AA-010F637433A0}" type="datetimeFigureOut">
              <a:rPr lang="ru-RU" smtClean="0"/>
              <a:pPr/>
              <a:t>03.04.2017</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725C68B6-61C2-468F-89AB-4B9F7531AA68}" type="slidenum">
              <a:rPr lang="ru-RU" smtClean="0"/>
              <a:pPr/>
              <a:t>‹#›</a:t>
            </a:fld>
            <a:endParaRPr lang="ru-RU"/>
          </a:p>
        </p:txBody>
      </p:sp>
    </p:spTree>
  </p:cSld>
  <p:clrMapOvr>
    <a:masterClrMapping/>
  </p:clrMapOvr>
  <p:transition>
    <p:whee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5B106E36-FD25-4E2D-B0AA-010F637433A0}" type="datetimeFigureOut">
              <a:rPr lang="ru-RU" smtClean="0"/>
              <a:pPr/>
              <a:t>03.04.2017</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725C68B6-61C2-468F-89AB-4B9F7531AA68}" type="slidenum">
              <a:rPr lang="ru-RU" smtClean="0"/>
              <a:pPr/>
              <a:t>‹#›</a:t>
            </a:fld>
            <a:endParaRPr lang="ru-RU"/>
          </a:p>
        </p:txBody>
      </p:sp>
    </p:spTree>
  </p:cSld>
  <p:clrMapOvr>
    <a:masterClrMapping/>
  </p:clrMapOvr>
  <p:transition>
    <p:whee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03.04.2017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hee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5B106E36-FD25-4E2D-B0AA-010F637433A0}" type="datetimeFigureOut">
              <a:rPr lang="ru-RU" smtClean="0"/>
              <a:pPr/>
              <a:t>03.04.2017</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725C68B6-61C2-468F-89AB-4B9F7531AA68}" type="slidenum">
              <a:rPr lang="ru-RU" smtClean="0"/>
              <a:pPr/>
              <a:t>‹#›</a:t>
            </a:fld>
            <a:endParaRPr lang="ru-RU"/>
          </a:p>
        </p:txBody>
      </p:sp>
    </p:spTree>
  </p:cSld>
  <p:clrMapOvr>
    <a:masterClrMapping/>
  </p:clrMapOvr>
  <p:transition>
    <p:whee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5B106E36-FD25-4E2D-B0AA-010F637433A0}" type="datetimeFigureOut">
              <a:rPr lang="ru-RU" smtClean="0"/>
              <a:pPr/>
              <a:t>03.04.2017</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725C68B6-61C2-468F-89AB-4B9F7531AA68}" type="slidenum">
              <a:rPr lang="ru-RU" smtClean="0"/>
              <a:pPr/>
              <a:t>‹#›</a:t>
            </a:fld>
            <a:endParaRPr lang="ru-RU"/>
          </a:p>
        </p:txBody>
      </p:sp>
    </p:spTree>
  </p:cSld>
  <p:clrMapOvr>
    <a:masterClrMapping/>
  </p:clrMapOvr>
  <p:transition>
    <p:whee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5B106E36-FD25-4E2D-B0AA-010F637433A0}" type="datetimeFigureOut">
              <a:rPr lang="ru-RU" smtClean="0"/>
              <a:pPr/>
              <a:t>03.04.2017</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725C68B6-61C2-468F-89AB-4B9F7531AA68}" type="slidenum">
              <a:rPr lang="ru-RU" smtClean="0"/>
              <a:pPr/>
              <a:t>‹#›</a:t>
            </a:fld>
            <a:endParaRPr lang="ru-RU"/>
          </a:p>
        </p:txBody>
      </p:sp>
    </p:spTree>
  </p:cSld>
  <p:clrMapOvr>
    <a:masterClrMapping/>
  </p:clrMapOvr>
  <p:transition>
    <p:whee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03.04.2017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hee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03.04.2017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hee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B106E36-FD25-4E2D-B0AA-010F637433A0}" type="datetimeFigureOut">
              <a:rPr lang="ru-RU" smtClean="0"/>
              <a:pPr/>
              <a:t>03.04.2017</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p:wheel/>
  </p:transition>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Содержимое 9" descr="карта_шелкового_пути_karta_shelkovogo_puti.png"/>
          <p:cNvPicPr>
            <a:picLocks noGrp="1" noChangeAspect="1"/>
          </p:cNvPicPr>
          <p:nvPr>
            <p:ph idx="1"/>
          </p:nvPr>
        </p:nvPicPr>
        <p:blipFill>
          <a:blip r:embed="rId2" cstate="print"/>
          <a:stretch>
            <a:fillRect/>
          </a:stretch>
        </p:blipFill>
        <p:spPr>
          <a:xfrm>
            <a:off x="0" y="2276872"/>
            <a:ext cx="9144000" cy="4581128"/>
          </a:xfrm>
        </p:spPr>
      </p:pic>
      <p:pic>
        <p:nvPicPr>
          <p:cNvPr id="14" name="Рисунок 13" descr="priroda10.jpg"/>
          <p:cNvPicPr>
            <a:picLocks noChangeAspect="1"/>
          </p:cNvPicPr>
          <p:nvPr/>
        </p:nvPicPr>
        <p:blipFill>
          <a:blip r:embed="rId3" cstate="print"/>
          <a:stretch>
            <a:fillRect/>
          </a:stretch>
        </p:blipFill>
        <p:spPr>
          <a:xfrm>
            <a:off x="0" y="1"/>
            <a:ext cx="9144000" cy="2276871"/>
          </a:xfrm>
          <a:prstGeom prst="rect">
            <a:avLst/>
          </a:prstGeom>
        </p:spPr>
      </p:pic>
    </p:spTree>
  </p:cSld>
  <p:clrMapOvr>
    <a:masterClrMapping/>
  </p:clrMapOvr>
  <p:transition spd="slow">
    <p:strips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kk-KZ" sz="6600" dirty="0" smtClean="0">
                <a:latin typeface="Times New Roman" pitchFamily="18" charset="0"/>
                <a:cs typeface="Times New Roman" pitchFamily="18" charset="0"/>
              </a:rPr>
              <a:t>Ұлы Жібек Жолы</a:t>
            </a:r>
            <a:endParaRPr lang="ru-RU" sz="6600" dirty="0">
              <a:latin typeface="Times New Roman" pitchFamily="18" charset="0"/>
              <a:cs typeface="Times New Roman" pitchFamily="18" charset="0"/>
            </a:endParaRPr>
          </a:p>
        </p:txBody>
      </p:sp>
      <p:sp>
        <p:nvSpPr>
          <p:cNvPr id="2" name="Содержимое 1"/>
          <p:cNvSpPr>
            <a:spLocks noGrp="1"/>
          </p:cNvSpPr>
          <p:nvPr>
            <p:ph idx="1"/>
          </p:nvPr>
        </p:nvSpPr>
        <p:spPr>
          <a:xfrm>
            <a:off x="0" y="1882808"/>
            <a:ext cx="9144000" cy="4975192"/>
          </a:xfrm>
        </p:spPr>
        <p:txBody>
          <a:bodyPr>
            <a:normAutofit lnSpcReduction="10000"/>
          </a:bodyPr>
          <a:lstStyle/>
          <a:p>
            <a:pPr algn="just"/>
            <a:r>
              <a:rPr lang="kk-KZ" dirty="0" smtClean="0">
                <a:latin typeface="Times New Roman" pitchFamily="18" charset="0"/>
                <a:cs typeface="Times New Roman" pitchFamily="18" charset="0"/>
              </a:rPr>
              <a:t>Ұлы Жібек Жол-Қытай жерінен басталып, Қиыр Шығыс пен Еуропа елдеріне беттеген керуен жолы.</a:t>
            </a:r>
          </a:p>
          <a:p>
            <a:pPr algn="just"/>
            <a:r>
              <a:rPr lang="kk-KZ" dirty="0" smtClean="0">
                <a:latin typeface="Times New Roman" pitchFamily="18" charset="0"/>
                <a:cs typeface="Times New Roman" pitchFamily="18" charset="0"/>
              </a:rPr>
              <a:t>Бұл жолдың басым бөлігі Орта  Азия мен Қазақстан жерінің үстімен өтті</a:t>
            </a:r>
            <a:r>
              <a:rPr lang="kk-KZ" dirty="0" smtClean="0"/>
              <a:t>.</a:t>
            </a:r>
          </a:p>
          <a:p>
            <a:pPr algn="just"/>
            <a:r>
              <a:rPr lang="kk-KZ" dirty="0" smtClean="0">
                <a:latin typeface="Times New Roman" pitchFamily="18" charset="0"/>
                <a:cs typeface="Times New Roman" pitchFamily="18" charset="0"/>
              </a:rPr>
              <a:t>Б.з.д </a:t>
            </a:r>
            <a:r>
              <a:rPr lang="en-US" dirty="0" smtClean="0">
                <a:latin typeface="Times New Roman" pitchFamily="18" charset="0"/>
                <a:cs typeface="Times New Roman" pitchFamily="18" charset="0"/>
              </a:rPr>
              <a:t>II</a:t>
            </a:r>
            <a:r>
              <a:rPr lang="kk-KZ" dirty="0" smtClean="0">
                <a:latin typeface="Times New Roman" pitchFamily="18" charset="0"/>
                <a:cs typeface="Times New Roman" pitchFamily="18" charset="0"/>
              </a:rPr>
              <a:t>-І ғасырларда Үйсін мен Қытай мемлекетрі арасында сауда – саттық қатынас болған</a:t>
            </a:r>
            <a:r>
              <a:rPr lang="ru-RU"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VII</a:t>
            </a:r>
            <a:r>
              <a:rPr lang="kk-KZ"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ғасырларда жібек матасы бүкіл Еуразяияға танымал болды </a:t>
            </a:r>
          </a:p>
          <a:p>
            <a:pPr algn="just"/>
            <a:r>
              <a:rPr lang="kk-KZ" dirty="0" smtClean="0">
                <a:latin typeface="Times New Roman" pitchFamily="18" charset="0"/>
                <a:cs typeface="Times New Roman" pitchFamily="18" charset="0"/>
              </a:rPr>
              <a:t>Қытайдың Хуанхэ өзенінен бастау алып, Гоби шөлі  арқылы Іле өзені мен Ыстықкөлде екіге бөлінеді  </a:t>
            </a:r>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transition spd="slow">
    <p:whee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Содержимое 8" descr="4.jpg"/>
          <p:cNvPicPr>
            <a:picLocks noGrp="1" noChangeAspect="1"/>
          </p:cNvPicPr>
          <p:nvPr>
            <p:ph idx="1"/>
          </p:nvPr>
        </p:nvPicPr>
        <p:blipFill>
          <a:blip r:embed="rId2" cstate="print"/>
          <a:stretch>
            <a:fillRect/>
          </a:stretch>
        </p:blipFill>
        <p:spPr>
          <a:xfrm>
            <a:off x="0" y="0"/>
            <a:ext cx="3822135" cy="3528392"/>
          </a:xfrm>
        </p:spPr>
      </p:pic>
      <p:pic>
        <p:nvPicPr>
          <p:cNvPr id="10" name="Рисунок 9" descr="i.jpg"/>
          <p:cNvPicPr>
            <a:picLocks noChangeAspect="1"/>
          </p:cNvPicPr>
          <p:nvPr/>
        </p:nvPicPr>
        <p:blipFill>
          <a:blip r:embed="rId3" cstate="print"/>
          <a:stretch>
            <a:fillRect/>
          </a:stretch>
        </p:blipFill>
        <p:spPr>
          <a:xfrm>
            <a:off x="0" y="3501008"/>
            <a:ext cx="3779912" cy="3356992"/>
          </a:xfrm>
          <a:prstGeom prst="rect">
            <a:avLst/>
          </a:prstGeom>
        </p:spPr>
      </p:pic>
      <p:pic>
        <p:nvPicPr>
          <p:cNvPr id="11" name="Рисунок 10" descr="26.jpg"/>
          <p:cNvPicPr>
            <a:picLocks noChangeAspect="1"/>
          </p:cNvPicPr>
          <p:nvPr/>
        </p:nvPicPr>
        <p:blipFill>
          <a:blip r:embed="rId4" cstate="print"/>
          <a:stretch>
            <a:fillRect/>
          </a:stretch>
        </p:blipFill>
        <p:spPr>
          <a:xfrm>
            <a:off x="3851920" y="0"/>
            <a:ext cx="5292080" cy="3501008"/>
          </a:xfrm>
          <a:prstGeom prst="rect">
            <a:avLst/>
          </a:prstGeom>
        </p:spPr>
      </p:pic>
      <p:pic>
        <p:nvPicPr>
          <p:cNvPr id="12" name="Рисунок 11" descr="hello_html_m4c46c041.jpg"/>
          <p:cNvPicPr>
            <a:picLocks noChangeAspect="1"/>
          </p:cNvPicPr>
          <p:nvPr/>
        </p:nvPicPr>
        <p:blipFill>
          <a:blip r:embed="rId5" cstate="print"/>
          <a:stretch>
            <a:fillRect/>
          </a:stretch>
        </p:blipFill>
        <p:spPr>
          <a:xfrm>
            <a:off x="3779912" y="3501008"/>
            <a:ext cx="5364088" cy="3356992"/>
          </a:xfrm>
          <a:prstGeom prst="rect">
            <a:avLst/>
          </a:prstGeom>
        </p:spPr>
      </p:pic>
    </p:spTree>
  </p:cSld>
  <p:clrMapOvr>
    <a:masterClrMapping/>
  </p:clrMapOvr>
  <p:transition spd="slow">
    <p:strip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0"/>
            <a:ext cx="7239000" cy="6455736"/>
          </a:xfrm>
        </p:spPr>
        <p:txBody>
          <a:bodyPr>
            <a:normAutofit fontScale="77500" lnSpcReduction="20000"/>
          </a:bodyPr>
          <a:lstStyle/>
          <a:p>
            <a:endParaRPr lang="kk-KZ" dirty="0" smtClean="0"/>
          </a:p>
          <a:p>
            <a:endParaRPr lang="kk-KZ" dirty="0" smtClean="0"/>
          </a:p>
          <a:p>
            <a:pPr lvl="1"/>
            <a:r>
              <a:rPr lang="kk-KZ" dirty="0" smtClean="0"/>
              <a:t>Солтүстік бағыт                   онтүстік бағыт</a:t>
            </a:r>
          </a:p>
          <a:p>
            <a:pPr lvl="1"/>
            <a:endParaRPr lang="kk-KZ" dirty="0" smtClean="0"/>
          </a:p>
          <a:p>
            <a:pPr lvl="1">
              <a:buNone/>
            </a:pPr>
            <a:r>
              <a:rPr lang="kk-KZ" dirty="0" smtClean="0"/>
              <a:t>Испиджаб</a:t>
            </a:r>
            <a:r>
              <a:rPr lang="en-US" dirty="0" smtClean="0"/>
              <a:t>(</a:t>
            </a:r>
            <a:r>
              <a:rPr lang="kk-KZ" dirty="0" smtClean="0"/>
              <a:t>Оңт.Казакстан</a:t>
            </a:r>
            <a:r>
              <a:rPr lang="en-US" dirty="0" smtClean="0"/>
              <a:t>)</a:t>
            </a:r>
            <a:r>
              <a:rPr lang="kk-KZ" dirty="0" smtClean="0"/>
              <a:t>      Ферғана,Самарқан</a:t>
            </a:r>
          </a:p>
          <a:p>
            <a:pPr lvl="1">
              <a:buNone/>
            </a:pPr>
            <a:r>
              <a:rPr lang="kk-KZ" dirty="0" smtClean="0"/>
              <a:t>                                                   </a:t>
            </a:r>
          </a:p>
          <a:p>
            <a:pPr lvl="1">
              <a:buNone/>
            </a:pPr>
            <a:r>
              <a:rPr lang="kk-KZ" sz="2400" dirty="0" smtClean="0"/>
              <a:t>Орта Азия    Туркістан          Иран, Ирак, Сирия</a:t>
            </a:r>
          </a:p>
          <a:p>
            <a:pPr lvl="1">
              <a:buNone/>
            </a:pPr>
            <a:r>
              <a:rPr lang="kk-KZ" dirty="0" smtClean="0"/>
              <a:t>                </a:t>
            </a:r>
          </a:p>
          <a:p>
            <a:pPr lvl="1">
              <a:buNone/>
            </a:pPr>
            <a:r>
              <a:rPr lang="kk-KZ" dirty="0" smtClean="0"/>
              <a:t>                 Сырдария төменгі        Жерорта теңізі  </a:t>
            </a:r>
          </a:p>
          <a:p>
            <a:pPr lvl="1">
              <a:buNone/>
            </a:pPr>
            <a:r>
              <a:rPr lang="kk-KZ" dirty="0" smtClean="0"/>
              <a:t>                           ағысы</a:t>
            </a:r>
          </a:p>
          <a:p>
            <a:pPr lvl="1">
              <a:buNone/>
            </a:pPr>
            <a:endParaRPr lang="kk-KZ" dirty="0" smtClean="0"/>
          </a:p>
          <a:p>
            <a:pPr lvl="1">
              <a:buNone/>
            </a:pPr>
            <a:r>
              <a:rPr lang="kk-KZ" dirty="0" smtClean="0"/>
              <a:t>                 Бастыс Қазакстан</a:t>
            </a:r>
          </a:p>
          <a:p>
            <a:pPr lvl="1">
              <a:buNone/>
            </a:pPr>
            <a:r>
              <a:rPr lang="kk-KZ" dirty="0" smtClean="0"/>
              <a:t>                 </a:t>
            </a:r>
          </a:p>
          <a:p>
            <a:pPr lvl="1">
              <a:buNone/>
            </a:pPr>
            <a:r>
              <a:rPr lang="kk-KZ" dirty="0" smtClean="0"/>
              <a:t>                     Қара теңізді   </a:t>
            </a:r>
          </a:p>
          <a:p>
            <a:pPr lvl="1">
              <a:buNone/>
            </a:pPr>
            <a:r>
              <a:rPr lang="kk-KZ" dirty="0" smtClean="0"/>
              <a:t>                   солтүстік-шығысы</a:t>
            </a:r>
          </a:p>
          <a:p>
            <a:pPr lvl="1">
              <a:buNone/>
            </a:pPr>
            <a:endParaRPr lang="kk-KZ" dirty="0" smtClean="0"/>
          </a:p>
          <a:p>
            <a:pPr lvl="1">
              <a:buNone/>
            </a:pPr>
            <a:r>
              <a:rPr lang="kk-KZ" dirty="0" smtClean="0"/>
              <a:t>                           Еуропа</a:t>
            </a:r>
          </a:p>
          <a:p>
            <a:pPr lvl="1">
              <a:buNone/>
            </a:pPr>
            <a:r>
              <a:rPr lang="kk-KZ" dirty="0" smtClean="0"/>
              <a:t>                     </a:t>
            </a:r>
          </a:p>
        </p:txBody>
      </p:sp>
      <p:cxnSp>
        <p:nvCxnSpPr>
          <p:cNvPr id="5" name="Прямая со стрелкой 4"/>
          <p:cNvCxnSpPr/>
          <p:nvPr/>
        </p:nvCxnSpPr>
        <p:spPr>
          <a:xfrm flipH="1">
            <a:off x="2339752" y="0"/>
            <a:ext cx="1656184" cy="7647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3995936" y="0"/>
            <a:ext cx="1512168" cy="7647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2339752" y="908720"/>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5580112" y="836712"/>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flipH="1">
            <a:off x="1619672" y="1556792"/>
            <a:ext cx="864096"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p:nvPr/>
        </p:nvCxnSpPr>
        <p:spPr>
          <a:xfrm>
            <a:off x="2483768" y="1556792"/>
            <a:ext cx="936104"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a:off x="5580112" y="1484784"/>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Прямая со стрелкой 36"/>
          <p:cNvCxnSpPr/>
          <p:nvPr/>
        </p:nvCxnSpPr>
        <p:spPr>
          <a:xfrm>
            <a:off x="5580112" y="2132856"/>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Прямая со стрелкой 53"/>
          <p:cNvCxnSpPr/>
          <p:nvPr/>
        </p:nvCxnSpPr>
        <p:spPr>
          <a:xfrm>
            <a:off x="3275856" y="2132856"/>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4" name="Прямая со стрелкой 63"/>
          <p:cNvCxnSpPr/>
          <p:nvPr/>
        </p:nvCxnSpPr>
        <p:spPr>
          <a:xfrm>
            <a:off x="3347864" y="3068960"/>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Прямая со стрелкой 66"/>
          <p:cNvCxnSpPr/>
          <p:nvPr/>
        </p:nvCxnSpPr>
        <p:spPr>
          <a:xfrm>
            <a:off x="3347864" y="4509120"/>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2" name="Прямая со стрелкой 91"/>
          <p:cNvCxnSpPr/>
          <p:nvPr/>
        </p:nvCxnSpPr>
        <p:spPr>
          <a:xfrm>
            <a:off x="3347864" y="3645024"/>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spli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lnSpcReduction="10000"/>
          </a:bodyPr>
          <a:lstStyle/>
          <a:p>
            <a:pPr>
              <a:buNone/>
            </a:pPr>
            <a:endParaRPr lang="ru-RU" dirty="0" smtClean="0">
              <a:latin typeface="Times New Roman" pitchFamily="18" charset="0"/>
              <a:cs typeface="Times New Roman" pitchFamily="18" charset="0"/>
            </a:endParaRPr>
          </a:p>
          <a:p>
            <a:pPr>
              <a:buNone/>
            </a:pP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Басты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жолдан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Орталық Қазақстан даласымен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Сарыарқаға, Ертіске</a:t>
            </a:r>
            <a:r>
              <a:rPr lang="ru-RU" dirty="0" smtClean="0">
                <a:latin typeface="Times New Roman" pitchFamily="18" charset="0"/>
                <a:cs typeface="Times New Roman" pitchFamily="18" charset="0"/>
              </a:rPr>
              <a:t>, Алтай мен </a:t>
            </a:r>
            <a:r>
              <a:rPr lang="ru-RU" dirty="0" err="1" smtClean="0">
                <a:latin typeface="Times New Roman" pitchFamily="18" charset="0"/>
                <a:cs typeface="Times New Roman" pitchFamily="18" charset="0"/>
              </a:rPr>
              <a:t>Моңғолияға апарар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жолдар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тарамдалып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жатты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Жолдың бойында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Исфид-жаб</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Тараз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Құлан, Аспара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Алматы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Талхир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Қаялық, Усбаникет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Отырар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Түркістан, Сауран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Сығанақ, Ян-гикент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Сарайшық қалалары </a:t>
            </a:r>
            <a:r>
              <a:rPr lang="ru-RU" dirty="0" smtClean="0">
                <a:latin typeface="Times New Roman" pitchFamily="18" charset="0"/>
                <a:cs typeface="Times New Roman" pitchFamily="18" charset="0"/>
              </a:rPr>
              <a:t>бой </a:t>
            </a:r>
            <a:r>
              <a:rPr lang="ru-RU" dirty="0" err="1" smtClean="0">
                <a:latin typeface="Times New Roman" pitchFamily="18" charset="0"/>
                <a:cs typeface="Times New Roman" pitchFamily="18" charset="0"/>
              </a:rPr>
              <a:t>көтерді</a:t>
            </a:r>
            <a:r>
              <a:rPr lang="ru-RU"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err="1" smtClean="0">
                <a:latin typeface="Times New Roman" pitchFamily="18" charset="0"/>
                <a:cs typeface="Times New Roman" pitchFamily="18" charset="0"/>
              </a:rPr>
              <a:t>Сол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кездегі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сауданың басты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тауары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Қытайда өндірілетін жібек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Сондыктан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Жібек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жолы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аталған.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Жібекпен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бірге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Шығыстан Батыс-ка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Батыстан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Шығысқа Римде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Францияда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Византия-да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Русьте</a:t>
            </a:r>
            <a:r>
              <a:rPr lang="ru-RU" dirty="0" smtClean="0">
                <a:latin typeface="Times New Roman" pitchFamily="18" charset="0"/>
                <a:cs typeface="Times New Roman" pitchFamily="18" charset="0"/>
              </a:rPr>
              <a:t>, Иран мен Араб </a:t>
            </a:r>
            <a:r>
              <a:rPr lang="ru-RU" dirty="0" err="1" smtClean="0">
                <a:latin typeface="Times New Roman" pitchFamily="18" charset="0"/>
                <a:cs typeface="Times New Roman" pitchFamily="18" charset="0"/>
              </a:rPr>
              <a:t>халифатында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Ерте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Түрік кағанаттарында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Қытай</a:t>
            </a:r>
            <a:r>
              <a:rPr lang="ru-RU" dirty="0" smtClean="0">
                <a:latin typeface="Times New Roman" pitchFamily="18" charset="0"/>
                <a:cs typeface="Times New Roman" pitchFamily="18" charset="0"/>
              </a:rPr>
              <a:t>, Корей, </a:t>
            </a:r>
            <a:r>
              <a:rPr lang="ru-RU" dirty="0" err="1" smtClean="0">
                <a:latin typeface="Times New Roman" pitchFamily="18" charset="0"/>
                <a:cs typeface="Times New Roman" pitchFamily="18" charset="0"/>
              </a:rPr>
              <a:t>Жапонияда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өндіріл-ген көптеген тауарлар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ағылды.</a:t>
            </a:r>
            <a:endParaRPr lang="ru-RU" dirty="0">
              <a:latin typeface="Times New Roman" pitchFamily="18" charset="0"/>
              <a:cs typeface="Times New Roman" pitchFamily="18" charset="0"/>
            </a:endParaRPr>
          </a:p>
        </p:txBody>
      </p:sp>
    </p:spTree>
  </p:cSld>
  <p:clrMapOvr>
    <a:masterClrMapping/>
  </p:clrMapOvr>
  <p:transition>
    <p:whee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6858000"/>
          </a:xfrm>
        </p:spPr>
        <p:txBody>
          <a:bodyPr>
            <a:normAutofit/>
          </a:bodyPr>
          <a:lstStyle/>
          <a:p>
            <a:endParaRPr lang="ru-RU" sz="2000" dirty="0">
              <a:latin typeface="Times New Roman" pitchFamily="18" charset="0"/>
              <a:cs typeface="Times New Roman" pitchFamily="18" charset="0"/>
            </a:endParaRPr>
          </a:p>
        </p:txBody>
      </p:sp>
      <p:sp>
        <p:nvSpPr>
          <p:cNvPr id="6" name="Прямоугольник 5"/>
          <p:cNvSpPr/>
          <p:nvPr/>
        </p:nvSpPr>
        <p:spPr>
          <a:xfrm>
            <a:off x="3203848" y="692696"/>
            <a:ext cx="324036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Тараз арқылы Алматы 3-ке бөінеді</a:t>
            </a:r>
            <a:endParaRPr lang="ru-RU" dirty="0">
              <a:solidFill>
                <a:schemeClr val="bg1"/>
              </a:solidFill>
              <a:latin typeface="Times New Roman" pitchFamily="18" charset="0"/>
              <a:cs typeface="Times New Roman" pitchFamily="18" charset="0"/>
            </a:endParaRPr>
          </a:p>
        </p:txBody>
      </p:sp>
      <p:cxnSp>
        <p:nvCxnSpPr>
          <p:cNvPr id="8" name="Прямая со стрелкой 7"/>
          <p:cNvCxnSpPr/>
          <p:nvPr/>
        </p:nvCxnSpPr>
        <p:spPr>
          <a:xfrm>
            <a:off x="4644008" y="1628800"/>
            <a:ext cx="0" cy="25202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2483768" y="2060848"/>
            <a:ext cx="42484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2483768" y="2060848"/>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a:off x="6732240" y="2060848"/>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Прямоугольник 28"/>
          <p:cNvSpPr/>
          <p:nvPr/>
        </p:nvSpPr>
        <p:spPr>
          <a:xfrm>
            <a:off x="1043608" y="2420888"/>
            <a:ext cx="2880320" cy="1584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rPr>
              <a:t>Шелек,Сумбе,Жаркент,  Жоңғар қақпасы, Алакөл жанымен шығыска </a:t>
            </a:r>
            <a:endParaRPr lang="ru-RU" dirty="0">
              <a:solidFill>
                <a:schemeClr val="bg1"/>
              </a:solidFill>
            </a:endParaRPr>
          </a:p>
        </p:txBody>
      </p:sp>
      <p:sp>
        <p:nvSpPr>
          <p:cNvPr id="30" name="Прямоугольник 29"/>
          <p:cNvSpPr/>
          <p:nvPr/>
        </p:nvSpPr>
        <p:spPr>
          <a:xfrm>
            <a:off x="3059832" y="4221088"/>
            <a:ext cx="2952328"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rPr>
              <a:t>Қапшағай, Шенгелді,Алтынемел, Дүнген,Қойлык аркылы</a:t>
            </a:r>
            <a:endParaRPr lang="ru-RU" dirty="0">
              <a:solidFill>
                <a:schemeClr val="bg1"/>
              </a:solidFill>
            </a:endParaRPr>
          </a:p>
        </p:txBody>
      </p:sp>
      <p:sp>
        <p:nvSpPr>
          <p:cNvPr id="31" name="Прямоугольник 30"/>
          <p:cNvSpPr/>
          <p:nvPr/>
        </p:nvSpPr>
        <p:spPr>
          <a:xfrm>
            <a:off x="5364088" y="2420888"/>
            <a:ext cx="2808312" cy="1512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rPr>
              <a:t>Сарықкан жері Құлан,Хантау, Балатопар, Айнабұлақ арқылы солтустік-шығысқа</a:t>
            </a:r>
            <a:endParaRPr lang="ru-RU" dirty="0">
              <a:solidFill>
                <a:schemeClr val="bg1"/>
              </a:solidFill>
            </a:endParaRPr>
          </a:p>
        </p:txBody>
      </p:sp>
    </p:spTree>
  </p:cSld>
  <p:clrMapOvr>
    <a:masterClrMapping/>
  </p:clrMapOvr>
  <p:transition spd="slow">
    <p:checke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27784" y="0"/>
            <a:ext cx="3528392" cy="6926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smtClean="0">
                <a:latin typeface="Times New Roman" pitchFamily="18" charset="0"/>
                <a:cs typeface="Times New Roman" pitchFamily="18" charset="0"/>
              </a:rPr>
              <a:t>Испиджб</a:t>
            </a:r>
            <a:endParaRPr lang="ru-RU" sz="2400" dirty="0">
              <a:latin typeface="Times New Roman" pitchFamily="18" charset="0"/>
              <a:cs typeface="Times New Roman" pitchFamily="18" charset="0"/>
            </a:endParaRPr>
          </a:p>
        </p:txBody>
      </p:sp>
      <p:cxnSp>
        <p:nvCxnSpPr>
          <p:cNvPr id="6" name="Прямая соединительная линия 5"/>
          <p:cNvCxnSpPr/>
          <p:nvPr/>
        </p:nvCxnSpPr>
        <p:spPr>
          <a:xfrm>
            <a:off x="2987824" y="692696"/>
            <a:ext cx="0" cy="576064"/>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5796136" y="692696"/>
            <a:ext cx="0" cy="576064"/>
          </a:xfrm>
          <a:prstGeom prst="line">
            <a:avLst/>
          </a:prstGeom>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1907704" y="1124744"/>
            <a:ext cx="2376264"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Шымкент, Отырар,Түркістан,Сауаран,Сығанак  </a:t>
            </a:r>
            <a:endParaRPr lang="ru-RU" dirty="0"/>
          </a:p>
        </p:txBody>
      </p:sp>
      <p:sp>
        <p:nvSpPr>
          <p:cNvPr id="13" name="Прямоугольник 12"/>
          <p:cNvSpPr/>
          <p:nvPr/>
        </p:nvSpPr>
        <p:spPr>
          <a:xfrm>
            <a:off x="4572000" y="1268760"/>
            <a:ext cx="273630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Шаш</a:t>
            </a:r>
            <a:endParaRPr lang="ru-RU" dirty="0"/>
          </a:p>
        </p:txBody>
      </p:sp>
      <p:cxnSp>
        <p:nvCxnSpPr>
          <p:cNvPr id="15" name="Прямая соединительная линия 14"/>
          <p:cNvCxnSpPr/>
          <p:nvPr/>
        </p:nvCxnSpPr>
        <p:spPr>
          <a:xfrm>
            <a:off x="2987824" y="2132856"/>
            <a:ext cx="0" cy="288032"/>
          </a:xfrm>
          <a:prstGeom prst="line">
            <a:avLst/>
          </a:prstGeom>
        </p:spPr>
        <p:style>
          <a:lnRef idx="1">
            <a:schemeClr val="accent1"/>
          </a:lnRef>
          <a:fillRef idx="0">
            <a:schemeClr val="accent1"/>
          </a:fillRef>
          <a:effectRef idx="0">
            <a:schemeClr val="accent1"/>
          </a:effectRef>
          <a:fontRef idx="minor">
            <a:schemeClr val="tx1"/>
          </a:fontRef>
        </p:style>
      </p:cxnSp>
      <p:sp>
        <p:nvSpPr>
          <p:cNvPr id="19" name="Прямоугольник 18"/>
          <p:cNvSpPr/>
          <p:nvPr/>
        </p:nvSpPr>
        <p:spPr>
          <a:xfrm>
            <a:off x="1907704" y="2420888"/>
            <a:ext cx="2376264"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Баршынкент </a:t>
            </a:r>
            <a:endParaRPr lang="ru-RU" dirty="0"/>
          </a:p>
        </p:txBody>
      </p:sp>
      <p:cxnSp>
        <p:nvCxnSpPr>
          <p:cNvPr id="21" name="Прямая соединительная линия 20"/>
          <p:cNvCxnSpPr/>
          <p:nvPr/>
        </p:nvCxnSpPr>
        <p:spPr>
          <a:xfrm>
            <a:off x="2843808" y="3068960"/>
            <a:ext cx="0" cy="1584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a:off x="2843808" y="4653136"/>
            <a:ext cx="14401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a:off x="2843808" y="3717032"/>
            <a:ext cx="1368152"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Прямоугольник 31"/>
          <p:cNvSpPr/>
          <p:nvPr/>
        </p:nvSpPr>
        <p:spPr>
          <a:xfrm>
            <a:off x="4211960" y="3284984"/>
            <a:ext cx="259228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Онтүстік батыс-Хорезм</a:t>
            </a:r>
            <a:endParaRPr lang="ru-RU" dirty="0"/>
          </a:p>
        </p:txBody>
      </p:sp>
      <p:sp>
        <p:nvSpPr>
          <p:cNvPr id="33" name="Прямоугольник 32"/>
          <p:cNvSpPr/>
          <p:nvPr/>
        </p:nvSpPr>
        <p:spPr>
          <a:xfrm>
            <a:off x="4283968" y="4077072"/>
            <a:ext cx="2592288"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Жанкенттен Арал арқылы Каспийге</a:t>
            </a:r>
            <a:endParaRPr lang="ru-RU" dirty="0"/>
          </a:p>
        </p:txBody>
      </p:sp>
      <p:cxnSp>
        <p:nvCxnSpPr>
          <p:cNvPr id="35" name="Прямая соединительная линия 34"/>
          <p:cNvCxnSpPr/>
          <p:nvPr/>
        </p:nvCxnSpPr>
        <p:spPr>
          <a:xfrm>
            <a:off x="5724128" y="5013176"/>
            <a:ext cx="0" cy="1368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flipH="1">
            <a:off x="3059832" y="6381328"/>
            <a:ext cx="26642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flipH="1">
            <a:off x="3059832" y="5445224"/>
            <a:ext cx="2664296" cy="0"/>
          </a:xfrm>
          <a:prstGeom prst="line">
            <a:avLst/>
          </a:prstGeom>
        </p:spPr>
        <p:style>
          <a:lnRef idx="1">
            <a:schemeClr val="accent1"/>
          </a:lnRef>
          <a:fillRef idx="0">
            <a:schemeClr val="accent1"/>
          </a:fillRef>
          <a:effectRef idx="0">
            <a:schemeClr val="accent1"/>
          </a:effectRef>
          <a:fontRef idx="minor">
            <a:schemeClr val="tx1"/>
          </a:fontRef>
        </p:style>
      </p:cxnSp>
      <p:sp>
        <p:nvSpPr>
          <p:cNvPr id="60" name="Прямоугольник 59"/>
          <p:cNvSpPr/>
          <p:nvPr/>
        </p:nvSpPr>
        <p:spPr>
          <a:xfrm>
            <a:off x="323528" y="5013176"/>
            <a:ext cx="271460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Солтүстік Қазақстан</a:t>
            </a:r>
            <a:endParaRPr lang="ru-RU" dirty="0"/>
          </a:p>
        </p:txBody>
      </p:sp>
      <p:sp>
        <p:nvSpPr>
          <p:cNvPr id="61" name="Прямоугольник 60"/>
          <p:cNvSpPr/>
          <p:nvPr/>
        </p:nvSpPr>
        <p:spPr>
          <a:xfrm>
            <a:off x="251520" y="6021288"/>
            <a:ext cx="280831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Орталық Қазақстан</a:t>
            </a:r>
            <a:endParaRPr lang="ru-RU" dirty="0"/>
          </a:p>
        </p:txBody>
      </p:sp>
    </p:spTree>
  </p:cSld>
  <p:clrMapOvr>
    <a:masterClrMapping/>
  </p:clrMapOvr>
  <p:transition spd="slow">
    <p:strips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kk-KZ" dirty="0" smtClean="0"/>
              <a:t>Ұлы жібек жолының мәдениеті және Қалалары  </a:t>
            </a:r>
            <a:endParaRPr lang="ru-RU" dirty="0"/>
          </a:p>
        </p:txBody>
      </p:sp>
      <p:sp>
        <p:nvSpPr>
          <p:cNvPr id="2" name="Содержимое 1"/>
          <p:cNvSpPr>
            <a:spLocks noGrp="1"/>
          </p:cNvSpPr>
          <p:nvPr>
            <p:ph idx="1"/>
          </p:nvPr>
        </p:nvSpPr>
        <p:spPr>
          <a:xfrm>
            <a:off x="0" y="1882808"/>
            <a:ext cx="9144000" cy="4572000"/>
          </a:xfrm>
        </p:spPr>
        <p:txBody>
          <a:bodyPr>
            <a:normAutofit fontScale="77500" lnSpcReduction="20000"/>
          </a:bodyPr>
          <a:lstStyle/>
          <a:p>
            <a:r>
              <a:rPr lang="kk-KZ" dirty="0" smtClean="0"/>
              <a:t>Сауда кезінде жол бойындағы елдердің бір – бірімен қарым- қатынас жасауының барысында олар тек тұтыну бұйымдары арқылы ғана емес,өзара мәдини жағынан байланысқа туседі</a:t>
            </a:r>
          </a:p>
          <a:p>
            <a:r>
              <a:rPr lang="kk-KZ" dirty="0" smtClean="0"/>
              <a:t>Сондай – ақ Тараздан Төменгі  Барысханға, одан әрі Құланға, Мерке арқылы Аспараға  жететін болған  Осы жерден Іле Алатауының  көпестері қазіргі Алматы мен Талғардың елді  жолға  шықан Талғарда  жол қазіргі Шелек,Есік Кеген аудандарында,Подгорныйға одан әрі Шонжан иек артады Алакөл  ауданында  жол тармақталды Екіөгіз, Қиялық, Көктем керуен жолдарымен  Шығыс Туркістанға,Алтайга, Монғолияға шығуға болатын еді </a:t>
            </a:r>
          </a:p>
        </p:txBody>
      </p:sp>
    </p:spTree>
  </p:cSld>
  <p:clrMapOvr>
    <a:masterClrMapping/>
  </p:clrMapOvr>
  <p:transition spd="slow">
    <p:whee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descr="190641_html_m53fa3f10.png"/>
          <p:cNvPicPr>
            <a:picLocks noChangeAspect="1"/>
          </p:cNvPicPr>
          <p:nvPr/>
        </p:nvPicPr>
        <p:blipFill>
          <a:blip r:embed="rId2" cstate="print"/>
          <a:stretch>
            <a:fillRect/>
          </a:stretch>
        </p:blipFill>
        <p:spPr>
          <a:xfrm>
            <a:off x="0" y="0"/>
            <a:ext cx="5508104" cy="3789040"/>
          </a:xfrm>
          <a:prstGeom prst="rect">
            <a:avLst/>
          </a:prstGeom>
        </p:spPr>
      </p:pic>
      <p:pic>
        <p:nvPicPr>
          <p:cNvPr id="9" name="Рисунок 8" descr="93f912c151320cccd254b5c59a663fec.jpg"/>
          <p:cNvPicPr>
            <a:picLocks noChangeAspect="1"/>
          </p:cNvPicPr>
          <p:nvPr/>
        </p:nvPicPr>
        <p:blipFill>
          <a:blip r:embed="rId3" cstate="print"/>
          <a:stretch>
            <a:fillRect/>
          </a:stretch>
        </p:blipFill>
        <p:spPr>
          <a:xfrm>
            <a:off x="5508104" y="0"/>
            <a:ext cx="3635896" cy="3789040"/>
          </a:xfrm>
          <a:prstGeom prst="rect">
            <a:avLst/>
          </a:prstGeom>
        </p:spPr>
      </p:pic>
      <p:pic>
        <p:nvPicPr>
          <p:cNvPr id="10" name="Рисунок 9" descr="20140702112953.jpg"/>
          <p:cNvPicPr>
            <a:picLocks noChangeAspect="1"/>
          </p:cNvPicPr>
          <p:nvPr/>
        </p:nvPicPr>
        <p:blipFill>
          <a:blip r:embed="rId4" cstate="print"/>
          <a:stretch>
            <a:fillRect/>
          </a:stretch>
        </p:blipFill>
        <p:spPr>
          <a:xfrm>
            <a:off x="0" y="3789040"/>
            <a:ext cx="9144000" cy="3068960"/>
          </a:xfrm>
          <a:prstGeom prst="rect">
            <a:avLst/>
          </a:prstGeom>
        </p:spPr>
      </p:pic>
    </p:spTree>
  </p:cSld>
  <p:clrMapOvr>
    <a:masterClrMapping/>
  </p:clrMapOvr>
  <p:transition spd="slow">
    <p:strips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algn="ctr"/>
            <a:endParaRPr lang="ru-RU" sz="7200" dirty="0" smtClean="0">
              <a:latin typeface="Times New Roman" pitchFamily="18" charset="0"/>
              <a:cs typeface="Times New Roman" pitchFamily="18" charset="0"/>
            </a:endParaRPr>
          </a:p>
          <a:p>
            <a:pPr algn="ctr">
              <a:buNone/>
            </a:pPr>
            <a:r>
              <a:rPr lang="ru-RU" sz="7200" dirty="0" smtClean="0">
                <a:latin typeface="Times New Roman" pitchFamily="18" charset="0"/>
                <a:cs typeface="Times New Roman" pitchFamily="18" charset="0"/>
              </a:rPr>
              <a:t>НАЗАРЛАРЫҢЗҒА РАХМЕТ</a:t>
            </a:r>
            <a:endParaRPr lang="ru-RU" sz="7200" dirty="0">
              <a:latin typeface="Times New Roman" pitchFamily="18" charset="0"/>
              <a:cs typeface="Times New Roman" pitchFamily="18" charset="0"/>
            </a:endParaRPr>
          </a:p>
        </p:txBody>
      </p:sp>
    </p:spTree>
  </p:cSld>
  <p:clrMapOvr>
    <a:masterClrMapping/>
  </p:clrMapOvr>
  <p:transition>
    <p:wheel/>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1159</TotalTime>
  <Words>342</Words>
  <Application>Microsoft Office PowerPoint</Application>
  <PresentationFormat>Экран (4:3)</PresentationFormat>
  <Paragraphs>51</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Яркая</vt:lpstr>
      <vt:lpstr>Слайд 1</vt:lpstr>
      <vt:lpstr>Ұлы Жібек Жолы</vt:lpstr>
      <vt:lpstr>Слайд 3</vt:lpstr>
      <vt:lpstr>Слайд 4</vt:lpstr>
      <vt:lpstr>Слайд 5</vt:lpstr>
      <vt:lpstr>Слайд 6</vt:lpstr>
      <vt:lpstr>Слайд 7</vt:lpstr>
      <vt:lpstr>Ұлы жібек жолының мәдениеті және Қалалары  </vt:lpstr>
      <vt:lpstr>Слайд 9</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Ербол</dc:creator>
  <cp:lastModifiedBy>Ербол</cp:lastModifiedBy>
  <cp:revision>94</cp:revision>
  <dcterms:created xsi:type="dcterms:W3CDTF">2017-02-06T16:00:30Z</dcterms:created>
  <dcterms:modified xsi:type="dcterms:W3CDTF">2017-04-03T09:07:48Z</dcterms:modified>
</cp:coreProperties>
</file>